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23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1.gif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2" Type="http://schemas.openxmlformats.org/officeDocument/2006/relationships/image" Target="../media/image1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Gene and WHOLE Genome Duplication in crop Plants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355600" y="5994400"/>
            <a:ext cx="12293600" cy="1295400"/>
          </a:xfrm>
          <a:prstGeom prst="rect">
            <a:avLst/>
          </a:prstGeom>
        </p:spPr>
        <p:txBody>
          <a:bodyPr/>
          <a:lstStyle/>
          <a:p>
            <a:pPr lvl="0" defTabSz="397256">
              <a:defRPr sz="1800">
                <a:solidFill>
                  <a:srgbClr val="000000"/>
                </a:solidFill>
              </a:defRPr>
            </a:pPr>
            <a:r>
              <a:rPr b="1" sz="2992">
                <a:solidFill>
                  <a:srgbClr val="535353"/>
                </a:solidFill>
              </a:rPr>
              <a:t>Simon Renny-Byfield</a:t>
            </a:r>
            <a:endParaRPr b="1" sz="2992">
              <a:solidFill>
                <a:srgbClr val="535353"/>
              </a:solidFill>
            </a:endParaRPr>
          </a:p>
          <a:p>
            <a:pPr lvl="0" defTabSz="397256">
              <a:defRPr sz="1800">
                <a:solidFill>
                  <a:srgbClr val="000000"/>
                </a:solidFill>
              </a:defRPr>
            </a:pPr>
            <a:r>
              <a:rPr sz="2584">
                <a:solidFill>
                  <a:srgbClr val="535353"/>
                </a:solidFill>
              </a:rPr>
              <a:t>Department of Plant Sciences</a:t>
            </a:r>
            <a:endParaRPr sz="2584">
              <a:solidFill>
                <a:srgbClr val="535353"/>
              </a:solidFill>
            </a:endParaRPr>
          </a:p>
          <a:p>
            <a:pPr lvl="0" defTabSz="397256">
              <a:defRPr sz="1800">
                <a:solidFill>
                  <a:srgbClr val="000000"/>
                </a:solidFill>
              </a:defRPr>
            </a:pPr>
            <a:r>
              <a:rPr sz="2584">
                <a:solidFill>
                  <a:srgbClr val="535353"/>
                </a:solidFill>
              </a:rPr>
              <a:t>University of California, Davis</a:t>
            </a:r>
          </a:p>
        </p:txBody>
      </p:sp>
      <p:sp>
        <p:nvSpPr>
          <p:cNvPr id="34" name="Shape 34"/>
          <p:cNvSpPr/>
          <p:nvPr/>
        </p:nvSpPr>
        <p:spPr>
          <a:xfrm>
            <a:off x="4827302" y="7766049"/>
            <a:ext cx="335019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August 20th 2015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Ancient WGD in cotton</a:t>
            </a:r>
          </a:p>
        </p:txBody>
      </p:sp>
      <p:pic>
        <p:nvPicPr>
          <p:cNvPr id="88" name="image45.jpg" descr="fractionation.jpg"/>
          <p:cNvPicPr/>
          <p:nvPr/>
        </p:nvPicPr>
        <p:blipFill>
          <a:blip r:embed="rId2">
            <a:extLst/>
          </a:blip>
          <a:srcRect l="3880" t="0" r="50869" b="75570"/>
          <a:stretch>
            <a:fillRect/>
          </a:stretch>
        </p:blipFill>
        <p:spPr>
          <a:xfrm>
            <a:off x="510659" y="3559632"/>
            <a:ext cx="6496560" cy="3541927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515289" y="7130039"/>
            <a:ext cx="39357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Ibarra-Laclette </a:t>
            </a:r>
            <a:r>
              <a:rPr i="1" sz="2000">
                <a:latin typeface="Helvetica Light"/>
                <a:ea typeface="Helvetica Light"/>
                <a:cs typeface="Helvetica Light"/>
                <a:sym typeface="Helvetica Light"/>
              </a:rPr>
              <a:t>et al</a:t>
            </a: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., </a:t>
            </a:r>
            <a:r>
              <a:rPr i="1" sz="2000">
                <a:latin typeface="Helvetica Light"/>
                <a:ea typeface="Helvetica Light"/>
                <a:cs typeface="Helvetica Light"/>
                <a:sym typeface="Helvetica Light"/>
              </a:rPr>
              <a:t>Nature</a:t>
            </a: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 2013</a:t>
            </a:r>
          </a:p>
        </p:txBody>
      </p:sp>
      <p:sp>
        <p:nvSpPr>
          <p:cNvPr id="90" name="Shape 90"/>
          <p:cNvSpPr/>
          <p:nvPr/>
        </p:nvSpPr>
        <p:spPr>
          <a:xfrm>
            <a:off x="7221165" y="3841749"/>
            <a:ext cx="435367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Original gene collection</a:t>
            </a:r>
          </a:p>
        </p:txBody>
      </p:sp>
      <p:sp>
        <p:nvSpPr>
          <p:cNvPr id="91" name="Shape 91"/>
          <p:cNvSpPr/>
          <p:nvPr/>
        </p:nvSpPr>
        <p:spPr>
          <a:xfrm>
            <a:off x="7072151" y="6013449"/>
            <a:ext cx="46516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Duplicate gene collection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Ancient WGD in cotton</a:t>
            </a:r>
          </a:p>
        </p:txBody>
      </p:sp>
      <p:pic>
        <p:nvPicPr>
          <p:cNvPr id="94" name="image46.tif" descr="Supplementary Fig. 1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935" y="3174736"/>
            <a:ext cx="11407342" cy="4860397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1102677" y="3501230"/>
            <a:ext cx="11125201" cy="660401"/>
          </a:xfrm>
          <a:prstGeom prst="rect">
            <a:avLst/>
          </a:prstGeom>
          <a:ln w="53975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767850" y="8128263"/>
            <a:ext cx="37515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35353"/>
                </a:solidFill>
              </a:rPr>
              <a:t>Renny-Byfield et al., 2015 MBE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Gene fractionation</a:t>
            </a:r>
          </a:p>
        </p:txBody>
      </p:sp>
      <p:pic>
        <p:nvPicPr>
          <p:cNvPr id="99" name="image45.jpg" descr="fractionation.jpg"/>
          <p:cNvPicPr/>
          <p:nvPr/>
        </p:nvPicPr>
        <p:blipFill>
          <a:blip r:embed="rId2">
            <a:extLst/>
          </a:blip>
          <a:srcRect l="3880" t="0" r="50869" b="75570"/>
          <a:stretch>
            <a:fillRect/>
          </a:stretch>
        </p:blipFill>
        <p:spPr>
          <a:xfrm>
            <a:off x="2504559" y="3194446"/>
            <a:ext cx="8174614" cy="4456803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7094447" y="5975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1" name="Shape 101"/>
          <p:cNvSpPr/>
          <p:nvPr/>
        </p:nvSpPr>
        <p:spPr>
          <a:xfrm>
            <a:off x="3462247" y="6673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2" name="Shape 102"/>
          <p:cNvSpPr/>
          <p:nvPr/>
        </p:nvSpPr>
        <p:spPr>
          <a:xfrm>
            <a:off x="8275547" y="6673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3" name="Shape 103"/>
          <p:cNvSpPr/>
          <p:nvPr/>
        </p:nvSpPr>
        <p:spPr>
          <a:xfrm>
            <a:off x="4668747" y="6673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4" name="Shape 104"/>
          <p:cNvSpPr/>
          <p:nvPr/>
        </p:nvSpPr>
        <p:spPr>
          <a:xfrm>
            <a:off x="6472147" y="5975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5" name="Shape 105"/>
          <p:cNvSpPr/>
          <p:nvPr/>
        </p:nvSpPr>
        <p:spPr>
          <a:xfrm>
            <a:off x="4084547" y="5975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06" name="Shape 106"/>
          <p:cNvSpPr/>
          <p:nvPr/>
        </p:nvSpPr>
        <p:spPr>
          <a:xfrm>
            <a:off x="347061" y="8705849"/>
            <a:ext cx="397947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 </a:t>
            </a:r>
            <a:r>
              <a:rPr b="1" sz="3900"/>
              <a:t>= gene deletion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Bias Gene fractionation</a:t>
            </a:r>
          </a:p>
        </p:txBody>
      </p:sp>
      <p:pic>
        <p:nvPicPr>
          <p:cNvPr id="109" name="image45.jpg" descr="fractionation.jpg"/>
          <p:cNvPicPr/>
          <p:nvPr/>
        </p:nvPicPr>
        <p:blipFill>
          <a:blip r:embed="rId2">
            <a:extLst/>
          </a:blip>
          <a:srcRect l="3880" t="0" r="50869" b="75570"/>
          <a:stretch>
            <a:fillRect/>
          </a:stretch>
        </p:blipFill>
        <p:spPr>
          <a:xfrm>
            <a:off x="3698359" y="4019947"/>
            <a:ext cx="8174614" cy="4456803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82882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1" name="Shape 111"/>
          <p:cNvSpPr/>
          <p:nvPr/>
        </p:nvSpPr>
        <p:spPr>
          <a:xfrm>
            <a:off x="76659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2" name="Shape 112"/>
          <p:cNvSpPr/>
          <p:nvPr/>
        </p:nvSpPr>
        <p:spPr>
          <a:xfrm>
            <a:off x="46560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3" name="Shape 113"/>
          <p:cNvSpPr/>
          <p:nvPr/>
        </p:nvSpPr>
        <p:spPr>
          <a:xfrm>
            <a:off x="94693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4" name="Shape 114"/>
          <p:cNvSpPr/>
          <p:nvPr/>
        </p:nvSpPr>
        <p:spPr>
          <a:xfrm>
            <a:off x="58625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5" name="Shape 115"/>
          <p:cNvSpPr/>
          <p:nvPr/>
        </p:nvSpPr>
        <p:spPr>
          <a:xfrm>
            <a:off x="7665947" y="6800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6" name="Shape 116"/>
          <p:cNvSpPr/>
          <p:nvPr/>
        </p:nvSpPr>
        <p:spPr>
          <a:xfrm>
            <a:off x="5278347" y="68008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7" name="Shape 117"/>
          <p:cNvSpPr/>
          <p:nvPr/>
        </p:nvSpPr>
        <p:spPr>
          <a:xfrm>
            <a:off x="7043647" y="7499349"/>
            <a:ext cx="49230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EB3D44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900">
                <a:solidFill>
                  <a:srgbClr val="EB3D44"/>
                </a:solidFill>
              </a:rPr>
              <a:t>X</a:t>
            </a:r>
          </a:p>
        </p:txBody>
      </p:sp>
      <p:sp>
        <p:nvSpPr>
          <p:cNvPr id="118" name="Shape 118"/>
          <p:cNvSpPr/>
          <p:nvPr/>
        </p:nvSpPr>
        <p:spPr>
          <a:xfrm>
            <a:off x="217487" y="6838949"/>
            <a:ext cx="340042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Least Fractionated</a:t>
            </a:r>
          </a:p>
        </p:txBody>
      </p:sp>
      <p:sp>
        <p:nvSpPr>
          <p:cNvPr id="119" name="Shape 119"/>
          <p:cNvSpPr/>
          <p:nvPr/>
        </p:nvSpPr>
        <p:spPr>
          <a:xfrm>
            <a:off x="229430" y="7537449"/>
            <a:ext cx="337654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Most Fractionated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Bias fractionation</a:t>
            </a:r>
          </a:p>
        </p:txBody>
      </p:sp>
      <p:sp>
        <p:nvSpPr>
          <p:cNvPr id="122" name="Shape 122"/>
          <p:cNvSpPr/>
          <p:nvPr/>
        </p:nvSpPr>
        <p:spPr>
          <a:xfrm>
            <a:off x="1899547" y="5041900"/>
            <a:ext cx="10149843" cy="0"/>
          </a:xfrm>
          <a:prstGeom prst="line">
            <a:avLst/>
          </a:prstGeom>
          <a:ln w="88900">
            <a:solidFill>
              <a:srgbClr val="212733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3" name="Shape 123"/>
          <p:cNvSpPr/>
          <p:nvPr/>
        </p:nvSpPr>
        <p:spPr>
          <a:xfrm>
            <a:off x="1899547" y="7366000"/>
            <a:ext cx="10149843" cy="0"/>
          </a:xfrm>
          <a:prstGeom prst="line">
            <a:avLst/>
          </a:prstGeom>
          <a:ln w="88900">
            <a:solidFill>
              <a:srgbClr val="212733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4" name="Shape 124"/>
          <p:cNvSpPr/>
          <p:nvPr/>
        </p:nvSpPr>
        <p:spPr>
          <a:xfrm>
            <a:off x="3543300" y="4762500"/>
            <a:ext cx="1270000" cy="558800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3543300" y="7086600"/>
            <a:ext cx="1270000" cy="558800"/>
          </a:xfrm>
          <a:prstGeom prst="rect">
            <a:avLst/>
          </a:prstGeom>
          <a:solidFill>
            <a:srgbClr val="A6170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5359400" y="7086600"/>
            <a:ext cx="1270000" cy="558800"/>
          </a:xfrm>
          <a:prstGeom prst="rect">
            <a:avLst/>
          </a:prstGeom>
          <a:solidFill>
            <a:srgbClr val="A6170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8686800" y="7086600"/>
            <a:ext cx="1270000" cy="558800"/>
          </a:xfrm>
          <a:prstGeom prst="rect">
            <a:avLst/>
          </a:prstGeom>
          <a:solidFill>
            <a:srgbClr val="A6170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7124700" y="4762500"/>
            <a:ext cx="1270000" cy="558800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8686800" y="4762500"/>
            <a:ext cx="1270000" cy="558800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10401300" y="4762500"/>
            <a:ext cx="1270000" cy="558800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2057400" y="4762500"/>
            <a:ext cx="1270000" cy="558800"/>
          </a:xfrm>
          <a:prstGeom prst="rect">
            <a:avLst/>
          </a:prstGeom>
          <a:solidFill>
            <a:srgbClr val="5F8C9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567432" y="5749925"/>
            <a:ext cx="234493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Most </a:t>
            </a:r>
            <a:endParaRPr sz="3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Fractionated</a:t>
            </a:r>
          </a:p>
        </p:txBody>
      </p:sp>
      <p:sp>
        <p:nvSpPr>
          <p:cNvPr id="133" name="Shape 133"/>
          <p:cNvSpPr/>
          <p:nvPr/>
        </p:nvSpPr>
        <p:spPr>
          <a:xfrm>
            <a:off x="567432" y="3533775"/>
            <a:ext cx="234493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Least </a:t>
            </a:r>
            <a:endParaRPr sz="3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Fractionated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Gene Expression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952499" y="2360281"/>
            <a:ext cx="11099801" cy="6286501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7" name="image49.png" descr="Fig. 1 copy.tiff"/>
          <p:cNvPicPr/>
          <p:nvPr/>
        </p:nvPicPr>
        <p:blipFill>
          <a:blip r:embed="rId2">
            <a:extLst/>
          </a:blip>
          <a:srcRect l="0" t="0" r="56056" b="0"/>
          <a:stretch>
            <a:fillRect/>
          </a:stretch>
        </p:blipFill>
        <p:spPr>
          <a:xfrm>
            <a:off x="3204128" y="2701064"/>
            <a:ext cx="6596542" cy="669878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3204128" y="2701064"/>
            <a:ext cx="842939" cy="7302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siRNA ENRICHMENT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2" name="image51.png" descr="Fig. 3 cop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950" y="3003550"/>
            <a:ext cx="8934450" cy="5578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52.png" descr="Supplementary Fig. 5.tiff"/>
          <p:cNvPicPr/>
          <p:nvPr/>
        </p:nvPicPr>
        <p:blipFill>
          <a:blip r:embed="rId3">
            <a:extLst/>
          </a:blip>
          <a:srcRect l="86198" t="27596" r="0" b="55472"/>
          <a:stretch>
            <a:fillRect/>
          </a:stretch>
        </p:blipFill>
        <p:spPr>
          <a:xfrm>
            <a:off x="10566400" y="5270498"/>
            <a:ext cx="1244601" cy="1244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transposable elements and gc content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7" name="image53.png" descr="Fig. 2 cop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433" y="3634270"/>
            <a:ext cx="6387086" cy="417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52.png" descr="Supplementary Fig. 5.tiff"/>
          <p:cNvPicPr/>
          <p:nvPr/>
        </p:nvPicPr>
        <p:blipFill>
          <a:blip r:embed="rId3">
            <a:extLst/>
          </a:blip>
          <a:srcRect l="0" t="0" r="0" b="20813"/>
          <a:stretch>
            <a:fillRect/>
          </a:stretch>
        </p:blipFill>
        <p:spPr>
          <a:xfrm>
            <a:off x="6028266" y="3634270"/>
            <a:ext cx="6502401" cy="4197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</a:t>
            </a:r>
            <a:r>
              <a:rPr sz="7200">
                <a:solidFill>
                  <a:srgbClr val="535353"/>
                </a:solidFill>
              </a:rPr>
              <a:t>s, siRNAs AND GENE EXPRESSION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52" name="image54.png" descr="Fig. 4 copy.tiff"/>
          <p:cNvPicPr/>
          <p:nvPr/>
        </p:nvPicPr>
        <p:blipFill>
          <a:blip r:embed="rId2">
            <a:extLst/>
          </a:blip>
          <a:srcRect l="0" t="0" r="0" b="49858"/>
          <a:stretch>
            <a:fillRect/>
          </a:stretch>
        </p:blipFill>
        <p:spPr>
          <a:xfrm>
            <a:off x="529167" y="3687233"/>
            <a:ext cx="6234427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54.png" descr="Fig. 4 copy.tiff"/>
          <p:cNvPicPr/>
          <p:nvPr/>
        </p:nvPicPr>
        <p:blipFill>
          <a:blip r:embed="rId2">
            <a:extLst/>
          </a:blip>
          <a:srcRect l="0" t="48444" r="0" b="1571"/>
          <a:stretch>
            <a:fillRect/>
          </a:stretch>
        </p:blipFill>
        <p:spPr>
          <a:xfrm>
            <a:off x="6502400" y="3687233"/>
            <a:ext cx="6231467" cy="3935495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529167" y="7382933"/>
            <a:ext cx="423333" cy="254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SUMMARY part 1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 marL="444500" indent="-4445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Evidence of bias in gene loss following WGD.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444500" indent="-4445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Associated with over expression of genes on regions experiencing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less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gene loss.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444500" indent="-4445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siRNAs are targeted to regions that have experienced more gene loss.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444500" indent="-4445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Little evidence that siena targeting results in down-regulation of nearby genes. 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Overview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A brief bio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Paleogenomics and gene loss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Population genomics of copy-number variants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Gene expression following whole genome duplication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2. copy-number variants in wild maize (teosinte)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xfrm>
            <a:off x="2908299" y="8458200"/>
            <a:ext cx="6290670" cy="1523704"/>
          </a:xfrm>
          <a:prstGeom prst="rect">
            <a:avLst/>
          </a:prstGeom>
        </p:spPr>
        <p:txBody>
          <a:bodyPr/>
          <a:lstStyle/>
          <a:p>
            <a:pPr lvl="0" marL="0" indent="0">
              <a:lnSpc>
                <a:spcPct val="100000"/>
              </a:lnSpc>
              <a:spcBef>
                <a:spcPts val="4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00">
                <a:latin typeface="Helvetica Light"/>
                <a:ea typeface="Helvetica Light"/>
                <a:cs typeface="Helvetica Light"/>
                <a:sym typeface="Helvetica Light"/>
              </a:rPr>
              <a:t>Renny-Byfield and Wendel, </a:t>
            </a:r>
            <a:r>
              <a:rPr i="1" sz="1700">
                <a:latin typeface="Helvetica Light"/>
                <a:ea typeface="Helvetica Light"/>
                <a:cs typeface="Helvetica Light"/>
                <a:sym typeface="Helvetica Light"/>
              </a:rPr>
              <a:t>American Journal of Botany</a:t>
            </a:r>
            <a:r>
              <a:rPr sz="1700">
                <a:latin typeface="Helvetica Light"/>
                <a:ea typeface="Helvetica Light"/>
                <a:cs typeface="Helvetica Light"/>
                <a:sym typeface="Helvetica Light"/>
              </a:rPr>
              <a:t>, 2014</a:t>
            </a:r>
          </a:p>
        </p:txBody>
      </p:sp>
      <p:pic>
        <p:nvPicPr>
          <p:cNvPr id="161" name="image25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0795" y="2736849"/>
            <a:ext cx="7183210" cy="6286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copy-number variants (cnv</a:t>
            </a:r>
            <a:r>
              <a:rPr sz="7200">
                <a:solidFill>
                  <a:srgbClr val="535353"/>
                </a:solidFill>
              </a:rPr>
              <a:t>s</a:t>
            </a:r>
            <a:r>
              <a:rPr cap="all" sz="7200">
                <a:solidFill>
                  <a:srgbClr val="535353"/>
                </a:solidFill>
              </a:rPr>
              <a:t>)</a:t>
            </a:r>
          </a:p>
        </p:txBody>
      </p:sp>
      <p:pic>
        <p:nvPicPr>
          <p:cNvPr id="164" name="300px-Single_Chromosome_Mutations.png"/>
          <p:cNvPicPr/>
          <p:nvPr/>
        </p:nvPicPr>
        <p:blipFill>
          <a:blip r:embed="rId2">
            <a:extLst/>
          </a:blip>
          <a:srcRect l="0" t="0" r="32276" b="12935"/>
          <a:stretch>
            <a:fillRect/>
          </a:stretch>
        </p:blipFill>
        <p:spPr>
          <a:xfrm>
            <a:off x="7800181" y="3531939"/>
            <a:ext cx="3366655" cy="313065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7673559" y="7004050"/>
            <a:ext cx="141688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b="0" sz="1800"/>
            </a:pPr>
            <a:r>
              <a:rPr b="1" sz="2600"/>
              <a:t>Deletion</a:t>
            </a:r>
          </a:p>
        </p:txBody>
      </p:sp>
      <p:sp>
        <p:nvSpPr>
          <p:cNvPr id="166" name="Shape 166"/>
          <p:cNvSpPr/>
          <p:nvPr/>
        </p:nvSpPr>
        <p:spPr>
          <a:xfrm>
            <a:off x="9532689" y="7004050"/>
            <a:ext cx="15086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b="0" sz="1800"/>
            </a:pPr>
            <a:r>
              <a:rPr b="1" sz="2600"/>
              <a:t>Insertion</a:t>
            </a:r>
          </a:p>
        </p:txBody>
      </p:sp>
      <p:sp>
        <p:nvSpPr>
          <p:cNvPr id="167" name="Shape 167"/>
          <p:cNvSpPr/>
          <p:nvPr/>
        </p:nvSpPr>
        <p:spPr>
          <a:xfrm>
            <a:off x="663676" y="3289300"/>
            <a:ext cx="6092325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marL="228600" indent="-228600" algn="l">
              <a:buSzPct val="6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Structural variation (SV) relative to a reference genome.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228600" indent="-228600" algn="l">
              <a:buSzPct val="6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can be 2-3 bp to Mb in size.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228600" indent="-228600" algn="l">
              <a:buSzPct val="6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genes can segregate as CNVs.</a:t>
            </a:r>
          </a:p>
        </p:txBody>
      </p:sp>
      <p:sp>
        <p:nvSpPr>
          <p:cNvPr id="168" name="Shape 168"/>
          <p:cNvSpPr/>
          <p:nvPr/>
        </p:nvSpPr>
        <p:spPr>
          <a:xfrm>
            <a:off x="690356" y="8928099"/>
            <a:ext cx="60389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300"/>
              <a:t>Maize, Arabidopsis, Rice, Sorghum, Soybean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</a:t>
            </a:r>
            <a:r>
              <a:rPr sz="7200">
                <a:solidFill>
                  <a:srgbClr val="535353"/>
                </a:solidFill>
              </a:rPr>
              <a:t>s</a:t>
            </a:r>
          </a:p>
        </p:txBody>
      </p:sp>
      <p:sp>
        <p:nvSpPr>
          <p:cNvPr id="171" name="Shape 171"/>
          <p:cNvSpPr/>
          <p:nvPr/>
        </p:nvSpPr>
        <p:spPr>
          <a:xfrm>
            <a:off x="1235176" y="8483600"/>
            <a:ext cx="1093221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28600" indent="-228600" algn="l">
              <a:buSzPct val="6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 CNVs can impact phenotype.</a:t>
            </a:r>
            <a:endParaRPr sz="3600"/>
          </a:p>
        </p:txBody>
      </p:sp>
      <p:graphicFrame>
        <p:nvGraphicFramePr>
          <p:cNvPr id="172" name="Table 172"/>
          <p:cNvGraphicFramePr/>
          <p:nvPr/>
        </p:nvGraphicFramePr>
        <p:xfrm>
          <a:off x="1270000" y="2349500"/>
          <a:ext cx="10464800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16200"/>
                <a:gridCol w="2616200"/>
                <a:gridCol w="2616200"/>
                <a:gridCol w="2616200"/>
              </a:tblGrid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species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gene(s)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phenotype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reference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wheat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i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Vrn-A1</a:t>
                      </a: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, </a:t>
                      </a:r>
                      <a:r>
                        <a:rPr i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Ppd-B1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flowering time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Diaz et al., 2012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sz="2600">
                          <a:solidFill>
                            <a:srgbClr val="000000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i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Rht-D1b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dwarf phenotype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Li et al., 2012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soybean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i="1"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rhg1-b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nematode resistance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Cook et al., 2012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cucumber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31 kb deletion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sex determination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Zhang et al., 2015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5" name="MexMap.pdf"/>
          <p:cNvPicPr/>
          <p:nvPr/>
        </p:nvPicPr>
        <p:blipFill>
          <a:blip r:embed="rId2">
            <a:extLst/>
          </a:blip>
          <a:srcRect l="17533" t="0" r="18692" b="0"/>
          <a:stretch>
            <a:fillRect/>
          </a:stretch>
        </p:blipFill>
        <p:spPr>
          <a:xfrm>
            <a:off x="42465" y="2768004"/>
            <a:ext cx="6191398" cy="597038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6710705" y="2617469"/>
            <a:ext cx="5666343" cy="2613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marL="228600" indent="-228600" algn="l">
              <a:lnSpc>
                <a:spcPct val="120000"/>
              </a:lnSpc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19, individuals near Palmar Chico, Mexico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228600" indent="-228600" algn="l">
              <a:lnSpc>
                <a:spcPct val="120000"/>
              </a:lnSpc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Ne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~ 1,000,000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228600" indent="-228600" algn="l">
              <a:lnSpc>
                <a:spcPct val="120000"/>
              </a:lnSpc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25-30 x WGS</a:t>
            </a:r>
          </a:p>
        </p:txBody>
      </p:sp>
      <p:pic>
        <p:nvPicPr>
          <p:cNvPr id="177" name="coeF.jpg"/>
          <p:cNvPicPr/>
          <p:nvPr/>
        </p:nvPicPr>
        <p:blipFill>
          <a:blip r:embed="rId3">
            <a:extLst/>
          </a:blip>
          <a:srcRect l="8424" t="13765" r="20795" b="0"/>
          <a:stretch>
            <a:fillRect/>
          </a:stretch>
        </p:blipFill>
        <p:spPr>
          <a:xfrm>
            <a:off x="6583560" y="5296544"/>
            <a:ext cx="4830385" cy="3622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 identification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xfrm>
            <a:off x="254000" y="2730500"/>
            <a:ext cx="5787182" cy="629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coverage over 1000 bp windows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compare sample to B73 reference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outliers in distribution of called CNV</a:t>
            </a:r>
          </a:p>
        </p:txBody>
      </p:sp>
      <p:pic>
        <p:nvPicPr>
          <p:cNvPr id="181" name="exampleRatioDis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778" y="3306981"/>
            <a:ext cx="6359613" cy="4769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site frequency spectrum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85" name="SFS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523" y="3537247"/>
            <a:ext cx="8901983" cy="5373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</a:t>
            </a:r>
            <a:r>
              <a:rPr sz="7200">
                <a:solidFill>
                  <a:srgbClr val="535353"/>
                </a:solidFill>
              </a:rPr>
              <a:t>s </a:t>
            </a:r>
            <a:r>
              <a:rPr cap="all" sz="7200">
                <a:solidFill>
                  <a:srgbClr val="535353"/>
                </a:solidFill>
              </a:rPr>
              <a:t>genome-wide</a:t>
            </a:r>
          </a:p>
        </p:txBody>
      </p:sp>
      <p:pic>
        <p:nvPicPr>
          <p:cNvPr id="188" name="genomeWideCNVs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0352" y="2423288"/>
            <a:ext cx="8601496" cy="591514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2747019" y="8375649"/>
            <a:ext cx="751076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&gt;127 Mbp of the genome called as CNV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</a:t>
            </a:r>
            <a:r>
              <a:rPr sz="7200">
                <a:solidFill>
                  <a:srgbClr val="535353"/>
                </a:solidFill>
              </a:rPr>
              <a:t>s </a:t>
            </a:r>
            <a:r>
              <a:rPr cap="all" sz="7200">
                <a:solidFill>
                  <a:srgbClr val="535353"/>
                </a:solidFill>
              </a:rPr>
              <a:t>genome-wide</a:t>
            </a:r>
          </a:p>
        </p:txBody>
      </p:sp>
      <p:pic>
        <p:nvPicPr>
          <p:cNvPr id="192" name="CNVdensit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3684" y="2905823"/>
            <a:ext cx="7917432" cy="5664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</a:t>
            </a:r>
            <a:r>
              <a:rPr sz="7200">
                <a:solidFill>
                  <a:srgbClr val="535353"/>
                </a:solidFill>
              </a:rPr>
              <a:t>s</a:t>
            </a:r>
            <a:r>
              <a:rPr cap="all" sz="7200">
                <a:solidFill>
                  <a:srgbClr val="535353"/>
                </a:solidFill>
              </a:rPr>
              <a:t>: chr 6</a:t>
            </a:r>
          </a:p>
        </p:txBody>
      </p:sp>
      <p:pic>
        <p:nvPicPr>
          <p:cNvPr id="195" name="part2conc.tiff"/>
          <p:cNvPicPr/>
          <p:nvPr/>
        </p:nvPicPr>
        <p:blipFill>
          <a:blip r:embed="rId2">
            <a:extLst/>
          </a:blip>
          <a:srcRect l="0" t="0" r="50311" b="0"/>
          <a:stretch>
            <a:fillRect/>
          </a:stretch>
        </p:blipFill>
        <p:spPr>
          <a:xfrm>
            <a:off x="7018287" y="2604690"/>
            <a:ext cx="4740410" cy="7036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>
            <p:ph type="body" idx="1"/>
          </p:nvPr>
        </p:nvSpPr>
        <p:spPr>
          <a:xfrm>
            <a:off x="812800" y="2730500"/>
            <a:ext cx="5343228" cy="629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535353"/>
                </a:solidFill>
              </a:rPr>
              <a:t>SweepFinder</a:t>
            </a:r>
            <a:endParaRPr sz="29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535353"/>
                </a:solidFill>
              </a:rPr>
              <a:t>extended haplotype homozygosity (eHH)</a:t>
            </a:r>
            <a:endParaRPr sz="29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535353"/>
                </a:solidFill>
              </a:rPr>
              <a:t>Evidence of selection around “deletion”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99" name="chr6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738" y="3147169"/>
            <a:ext cx="8551324" cy="6206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legend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9794" y="3457078"/>
            <a:ext cx="1952713" cy="898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Biography</a:t>
            </a:r>
          </a:p>
        </p:txBody>
      </p:sp>
      <p:pic>
        <p:nvPicPr>
          <p:cNvPr id="40" name="image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2988" y="7231247"/>
            <a:ext cx="2718658" cy="1812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4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8375" y="4749800"/>
            <a:ext cx="32417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5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458" y="2974606"/>
            <a:ext cx="3787817" cy="1916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6.jpe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8687" y="4677014"/>
            <a:ext cx="2435359" cy="1567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7.g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9141" y="4281289"/>
            <a:ext cx="1929448" cy="1064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8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03406" y="3604497"/>
            <a:ext cx="3294623" cy="215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9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70687" y="2652890"/>
            <a:ext cx="2678512" cy="2678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10.jpeg"/>
          <p:cNvPicPr/>
          <p:nvPr/>
        </p:nvPicPr>
        <p:blipFill>
          <a:blip r:embed="rId9">
            <a:extLst/>
          </a:blip>
          <a:srcRect l="0" t="29326" r="0" b="29326"/>
          <a:stretch>
            <a:fillRect/>
          </a:stretch>
        </p:blipFill>
        <p:spPr>
          <a:xfrm>
            <a:off x="5678041" y="6537266"/>
            <a:ext cx="3071599" cy="127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11.jpe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7346" y="5978547"/>
            <a:ext cx="1438040" cy="1916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2.jpe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896022" y="5017175"/>
            <a:ext cx="1929447" cy="128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12.jpe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912894" y="7907732"/>
            <a:ext cx="2231505" cy="1115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</a:t>
            </a:r>
            <a:r>
              <a:rPr sz="7200">
                <a:solidFill>
                  <a:srgbClr val="535353"/>
                </a:solidFill>
              </a:rPr>
              <a:t>s</a:t>
            </a:r>
            <a:r>
              <a:rPr cap="all" sz="7200">
                <a:solidFill>
                  <a:srgbClr val="535353"/>
                </a:solidFill>
              </a:rPr>
              <a:t>: Population genetics</a:t>
            </a:r>
          </a:p>
        </p:txBody>
      </p:sp>
      <p:pic>
        <p:nvPicPr>
          <p:cNvPr id="203" name="CNVdiagram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8206" y="3914989"/>
            <a:ext cx="6768388" cy="5781903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1440536" y="3797518"/>
            <a:ext cx="324032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Light"/>
                <a:ea typeface="Helvetica Light"/>
                <a:cs typeface="Helvetica Light"/>
                <a:sym typeface="Helvetica Light"/>
              </a:rPr>
              <a:t>T</a:t>
            </a:r>
            <a:r>
              <a:rPr sz="2400">
                <a:latin typeface="Helvetica Light"/>
                <a:ea typeface="Helvetica Light"/>
                <a:cs typeface="Helvetica Light"/>
                <a:sym typeface="Helvetica Light"/>
              </a:rPr>
              <a:t>D ~ background level</a:t>
            </a:r>
          </a:p>
        </p:txBody>
      </p:sp>
      <p:sp>
        <p:nvSpPr>
          <p:cNvPr id="205" name="Shape 205"/>
          <p:cNvSpPr/>
          <p:nvPr/>
        </p:nvSpPr>
        <p:spPr>
          <a:xfrm>
            <a:off x="8323935" y="3797518"/>
            <a:ext cx="32403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latin typeface="Helvetica Light"/>
                <a:ea typeface="Helvetica Light"/>
                <a:cs typeface="Helvetica Light"/>
                <a:sym typeface="Helvetica Light"/>
              </a:rPr>
              <a:t>T</a:t>
            </a:r>
            <a:r>
              <a:rPr sz="2400">
                <a:latin typeface="Helvetica Light"/>
                <a:ea typeface="Helvetica Light"/>
                <a:cs typeface="Helvetica Light"/>
                <a:sym typeface="Helvetica Light"/>
              </a:rPr>
              <a:t>D &gt; background level</a:t>
            </a:r>
          </a:p>
        </p:txBody>
      </p:sp>
      <p:sp>
        <p:nvSpPr>
          <p:cNvPr id="206" name="Shape 206"/>
          <p:cNvSpPr/>
          <p:nvPr/>
        </p:nvSpPr>
        <p:spPr>
          <a:xfrm>
            <a:off x="4698498" y="4032468"/>
            <a:ext cx="3607804" cy="1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4552385" y="3377862"/>
            <a:ext cx="3900030" cy="49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 Light"/>
                <a:ea typeface="Helvetica Light"/>
                <a:cs typeface="Helvetica Light"/>
                <a:sym typeface="Helvetica Light"/>
              </a:rPr>
              <a:t>Reduction in </a:t>
            </a:r>
            <a:r>
              <a:rPr i="1" sz="2200">
                <a:latin typeface="Helvetica Light"/>
                <a:ea typeface="Helvetica Light"/>
                <a:cs typeface="Helvetica Light"/>
                <a:sym typeface="Helvetica Light"/>
              </a:rPr>
              <a:t>N</a:t>
            </a:r>
            <a:r>
              <a:rPr baseline="-30181" i="1" sz="2200">
                <a:latin typeface="Helvetica Light"/>
                <a:ea typeface="Helvetica Light"/>
                <a:cs typeface="Helvetica Light"/>
                <a:sym typeface="Helvetica Light"/>
              </a:rPr>
              <a:t>e</a:t>
            </a:r>
            <a:r>
              <a:rPr i="1" sz="2200"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sz="2200">
                <a:latin typeface="Helvetica Light"/>
                <a:ea typeface="Helvetica Light"/>
                <a:cs typeface="Helvetica Light"/>
                <a:sym typeface="Helvetica Light"/>
              </a:rPr>
              <a:t>at CNV locus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body" idx="1"/>
          </p:nvPr>
        </p:nvSpPr>
        <p:spPr>
          <a:xfrm>
            <a:off x="355600" y="2730500"/>
            <a:ext cx="4621015" cy="62992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</a:t>
            </a:r>
            <a:r>
              <a:rPr sz="7200">
                <a:solidFill>
                  <a:srgbClr val="535353"/>
                </a:solidFill>
              </a:rPr>
              <a:t>s</a:t>
            </a:r>
            <a:r>
              <a:rPr cap="all" sz="7200">
                <a:solidFill>
                  <a:srgbClr val="535353"/>
                </a:solidFill>
              </a:rPr>
              <a:t>: Population genetics</a:t>
            </a:r>
          </a:p>
        </p:txBody>
      </p:sp>
      <p:pic>
        <p:nvPicPr>
          <p:cNvPr id="211" name="TD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6483" y="3256868"/>
            <a:ext cx="7722494" cy="5246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body" idx="1"/>
          </p:nvPr>
        </p:nvSpPr>
        <p:spPr>
          <a:xfrm>
            <a:off x="355600" y="2730500"/>
            <a:ext cx="3978176" cy="62992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CNV</a:t>
            </a:r>
            <a:r>
              <a:rPr sz="7200">
                <a:solidFill>
                  <a:srgbClr val="535353"/>
                </a:solidFill>
              </a:rPr>
              <a:t>s</a:t>
            </a:r>
            <a:r>
              <a:rPr cap="all" sz="7200">
                <a:solidFill>
                  <a:srgbClr val="535353"/>
                </a:solidFill>
              </a:rPr>
              <a:t>: Population genetics</a:t>
            </a:r>
          </a:p>
        </p:txBody>
      </p:sp>
      <p:pic>
        <p:nvPicPr>
          <p:cNvPr id="215" name="recomb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3830" y="3109878"/>
            <a:ext cx="8058099" cy="5540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summary: part 1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xfrm>
            <a:off x="355600" y="2730500"/>
            <a:ext cx="5607447" cy="62992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19" name="part2conc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6751" y="3556446"/>
            <a:ext cx="6718652" cy="49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3. Gene expression in polyploid cotton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PolyPloid crops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1043118" y="2882900"/>
            <a:ext cx="3882529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4" name="image14.jpeg"/>
          <p:cNvPicPr/>
          <p:nvPr/>
        </p:nvPicPr>
        <p:blipFill>
          <a:blip r:embed="rId2">
            <a:extLst/>
          </a:blip>
          <a:srcRect l="29685" t="0" r="0" b="0"/>
          <a:stretch>
            <a:fillRect/>
          </a:stretch>
        </p:blipFill>
        <p:spPr>
          <a:xfrm>
            <a:off x="9704018" y="2877392"/>
            <a:ext cx="2582817" cy="238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15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2083" y="5775176"/>
            <a:ext cx="2794002" cy="2527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16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9711" y="2877392"/>
            <a:ext cx="3175002" cy="238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17.jpe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44037" y="2878980"/>
            <a:ext cx="2794002" cy="1995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18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5534" y="5067806"/>
            <a:ext cx="2025088" cy="3249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19.jpeg"/>
          <p:cNvPicPr/>
          <p:nvPr/>
        </p:nvPicPr>
        <p:blipFill>
          <a:blip r:embed="rId7">
            <a:extLst/>
          </a:blip>
          <a:srcRect l="0" t="0" r="54590" b="0"/>
          <a:stretch>
            <a:fillRect/>
          </a:stretch>
        </p:blipFill>
        <p:spPr>
          <a:xfrm>
            <a:off x="2974609" y="5967957"/>
            <a:ext cx="1585914" cy="232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0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7919" y="2878980"/>
            <a:ext cx="2265547" cy="1995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21.jpeg"/>
          <p:cNvPicPr/>
          <p:nvPr/>
        </p:nvPicPr>
        <p:blipFill>
          <a:blip r:embed="rId9">
            <a:extLst/>
          </a:blip>
          <a:srcRect l="9462" t="33725" r="24106" b="25333"/>
          <a:stretch>
            <a:fillRect/>
          </a:stretch>
        </p:blipFill>
        <p:spPr>
          <a:xfrm>
            <a:off x="9927171" y="6147153"/>
            <a:ext cx="2328361" cy="215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22.jpeg"/>
          <p:cNvPicPr/>
          <p:nvPr/>
        </p:nvPicPr>
        <p:blipFill>
          <a:blip r:embed="rId10">
            <a:extLst/>
          </a:blip>
          <a:srcRect l="0" t="0" r="17252" b="0"/>
          <a:stretch>
            <a:fillRect/>
          </a:stretch>
        </p:blipFill>
        <p:spPr>
          <a:xfrm>
            <a:off x="4767889" y="6754829"/>
            <a:ext cx="1926730" cy="1552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the dark secret of the angiosperms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952500" y="2603500"/>
            <a:ext cx="5189836" cy="6286500"/>
          </a:xfrm>
          <a:prstGeom prst="rect">
            <a:avLst/>
          </a:prstGeom>
        </p:spPr>
        <p:txBody>
          <a:bodyPr/>
          <a:lstStyle/>
          <a:p>
            <a:pPr lvl="0" marL="889000" indent="-8890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Model “diploid” with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n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= 5</a:t>
            </a:r>
            <a:endParaRPr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marL="889000" indent="-889000">
              <a:lnSpc>
                <a:spcPct val="100000"/>
              </a:lnSpc>
              <a:spcBef>
                <a:spcPts val="4200"/>
              </a:spcBef>
              <a:buSzPct val="75000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comparative genomics reveals α and β 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WGD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events</a:t>
            </a:r>
          </a:p>
        </p:txBody>
      </p:sp>
      <p:pic>
        <p:nvPicPr>
          <p:cNvPr id="66" name="image2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7142" y="2838450"/>
            <a:ext cx="2984502" cy="581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2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7431" y="2815215"/>
            <a:ext cx="4892523" cy="62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4017431" y="8864351"/>
            <a:ext cx="4155625" cy="58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1500">
                <a:latin typeface="Helvetica Light"/>
                <a:ea typeface="Helvetica Light"/>
                <a:cs typeface="Helvetica Light"/>
                <a:sym typeface="Helvetica Light"/>
              </a:rPr>
              <a:t>Schn</a:t>
            </a:r>
            <a:r>
              <a:rPr sz="1500">
                <a:latin typeface="Helvetica Light"/>
                <a:ea typeface="Helvetica Light"/>
                <a:cs typeface="Helvetica Light"/>
                <a:sym typeface="Helvetica Light"/>
              </a:rPr>
              <a:t>a</a:t>
            </a:r>
            <a:r>
              <a:rPr sz="1500">
                <a:latin typeface="Helvetica Light"/>
                <a:ea typeface="Helvetica Light"/>
                <a:cs typeface="Helvetica Light"/>
                <a:sym typeface="Helvetica Light"/>
              </a:rPr>
              <a:t>ble </a:t>
            </a:r>
            <a:r>
              <a:rPr i="1" sz="1500">
                <a:latin typeface="Helvetica Light"/>
                <a:ea typeface="Helvetica Light"/>
                <a:cs typeface="Helvetica Light"/>
                <a:sym typeface="Helvetica Light"/>
              </a:rPr>
              <a:t>et al</a:t>
            </a:r>
            <a:r>
              <a:rPr sz="1500">
                <a:latin typeface="Helvetica Light"/>
                <a:ea typeface="Helvetica Light"/>
                <a:cs typeface="Helvetica Light"/>
                <a:sym typeface="Helvetica Light"/>
              </a:rPr>
              <a:t>., 2011 </a:t>
            </a:r>
            <a:r>
              <a:rPr i="1" sz="1500">
                <a:latin typeface="Helvetica Light"/>
                <a:ea typeface="Helvetica Light"/>
                <a:cs typeface="Helvetica Light"/>
                <a:sym typeface="Helvetica Light"/>
              </a:rPr>
              <a:t>PNAS</a:t>
            </a:r>
          </a:p>
        </p:txBody>
      </p:sp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the dark secret of the angiosperms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body" idx="1"/>
          </p:nvPr>
        </p:nvSpPr>
        <p:spPr>
          <a:xfrm>
            <a:off x="2654299" y="8470900"/>
            <a:ext cx="6290670" cy="1523704"/>
          </a:xfrm>
          <a:prstGeom prst="rect">
            <a:avLst/>
          </a:prstGeom>
        </p:spPr>
        <p:txBody>
          <a:bodyPr/>
          <a:lstStyle/>
          <a:p>
            <a:pPr lvl="0" marL="0" indent="0">
              <a:lnSpc>
                <a:spcPct val="100000"/>
              </a:lnSpc>
              <a:spcBef>
                <a:spcPts val="4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00">
                <a:latin typeface="Helvetica Light"/>
                <a:ea typeface="Helvetica Light"/>
                <a:cs typeface="Helvetica Light"/>
                <a:sym typeface="Helvetica Light"/>
              </a:rPr>
              <a:t>Renny-Byfield and Wendel, </a:t>
            </a:r>
            <a:r>
              <a:rPr i="1" sz="1700">
                <a:latin typeface="Helvetica Light"/>
                <a:ea typeface="Helvetica Light"/>
                <a:cs typeface="Helvetica Light"/>
                <a:sym typeface="Helvetica Light"/>
              </a:rPr>
              <a:t>American Journal of Botany</a:t>
            </a:r>
            <a:r>
              <a:rPr sz="1700">
                <a:latin typeface="Helvetica Light"/>
                <a:ea typeface="Helvetica Light"/>
                <a:cs typeface="Helvetica Light"/>
                <a:sym typeface="Helvetica Light"/>
              </a:rPr>
              <a:t>, 2014</a:t>
            </a:r>
          </a:p>
        </p:txBody>
      </p:sp>
      <p:pic>
        <p:nvPicPr>
          <p:cNvPr id="73" name="image25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016" y="2708572"/>
            <a:ext cx="7183209" cy="628650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the dark secret of the angiosperms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Whole genome duplication</a:t>
            </a:r>
          </a:p>
        </p:txBody>
      </p:sp>
      <p:pic>
        <p:nvPicPr>
          <p:cNvPr id="77" name="image2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787" y="3644819"/>
            <a:ext cx="5666203" cy="3399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27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5287" y="3644819"/>
            <a:ext cx="5666204" cy="3399723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1542744" y="7467679"/>
            <a:ext cx="3162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Autopolyploidy</a:t>
            </a:r>
          </a:p>
        </p:txBody>
      </p:sp>
      <p:sp>
        <p:nvSpPr>
          <p:cNvPr id="80" name="Shape 80"/>
          <p:cNvSpPr/>
          <p:nvPr/>
        </p:nvSpPr>
        <p:spPr>
          <a:xfrm>
            <a:off x="8058098" y="7467679"/>
            <a:ext cx="29846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3600"/>
              <a:t>Allopolyploidy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1. gene loss following wGd</a:t>
            </a:r>
          </a:p>
        </p:txBody>
      </p:sp>
      <p:pic>
        <p:nvPicPr>
          <p:cNvPr id="83" name="image45.jpg" descr="fractionat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944" y="3013532"/>
            <a:ext cx="5677149" cy="573313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781989" y="8768339"/>
            <a:ext cx="39357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Ibarra-Laclette </a:t>
            </a:r>
            <a:r>
              <a:rPr i="1" sz="2000">
                <a:latin typeface="Helvetica Light"/>
                <a:ea typeface="Helvetica Light"/>
                <a:cs typeface="Helvetica Light"/>
                <a:sym typeface="Helvetica Light"/>
              </a:rPr>
              <a:t>et al</a:t>
            </a: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., </a:t>
            </a:r>
            <a:r>
              <a:rPr i="1" sz="2000">
                <a:latin typeface="Helvetica Light"/>
                <a:ea typeface="Helvetica Light"/>
                <a:cs typeface="Helvetica Light"/>
                <a:sym typeface="Helvetica Light"/>
              </a:rPr>
              <a:t>Nature</a:t>
            </a:r>
            <a:r>
              <a:rPr sz="2000">
                <a:latin typeface="Helvetica Light"/>
                <a:ea typeface="Helvetica Light"/>
                <a:cs typeface="Helvetica Light"/>
                <a:sym typeface="Helvetica Light"/>
              </a:rPr>
              <a:t> 2013</a:t>
            </a:r>
          </a:p>
        </p:txBody>
      </p:sp>
      <p:sp>
        <p:nvSpPr>
          <p:cNvPr id="85" name="Shape 85"/>
          <p:cNvSpPr/>
          <p:nvPr/>
        </p:nvSpPr>
        <p:spPr>
          <a:xfrm>
            <a:off x="7481020" y="3633847"/>
            <a:ext cx="5523780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All angiosperm lineages have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at least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 one WGD in their ancestry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WGD followed by gene 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loss is </a:t>
            </a:r>
            <a:r>
              <a:rPr i="1" sz="3600">
                <a:latin typeface="Helvetica Light"/>
                <a:ea typeface="Helvetica Light"/>
                <a:cs typeface="Helvetica Light"/>
                <a:sym typeface="Helvetica Light"/>
              </a:rPr>
              <a:t>cyclical</a:t>
            </a: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.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